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4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cc43827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sz="4400" b="1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sz="44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sz="44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blipFill rotWithShape="1">
                <a:blip r:embed="rId3"/>
                <a:stretch>
                  <a:fillRect l="-4" t="-5774" r="2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5.pn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1_1#310df844d?pid=8b8d5cc20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[安徽阜阳2025高二月考]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农杆菌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（序列已知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）可以转移并随机插入被侵染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植物的染色体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中。研究者将图1中被侵染植物的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片段连接成环，并以此环为模板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插入位置两侧的未知序列，进一步分析可确定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插入的具体位置。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的序列如图2所示，虚线处省略了部分核苷酸序列。已知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Ⅰ酶的识别序列为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。回答下列问题：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11_1#310df844d?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21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1_3#310df844d?htil=1&amp;pid=8b8d5cc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3332803"/>
            <a:ext cx="5020056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1_4#310df844d?htil=1&amp;pid=8b8d5cc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5936" y="3543115"/>
            <a:ext cx="4864608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12_1#2332f7b79?pid=310df844d&amp;color=0,0,0&amp;vtp=1&amp;bbb=1&amp;hb=1"/>
              <p:cNvSpPr/>
              <p:nvPr/>
            </p:nvSpPr>
            <p:spPr>
              <a:xfrm>
                <a:off x="722376" y="45012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扩增时起关键作用的酶是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BD.12_1#2332f7b79?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01203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3_1#2332f7b79.blank?pid=310df844d&amp;color=0,0,0&amp;vpa=4&amp;vtp=1&amp;bbb=1"/>
              <p:cNvSpPr/>
              <p:nvPr/>
            </p:nvSpPr>
            <p:spPr>
              <a:xfrm>
                <a:off x="4614926" y="4549463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耐高温的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13_1#2332f7b79.blank?pid=310df844d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926" y="4549463"/>
                <a:ext cx="2493963" cy="303784"/>
              </a:xfrm>
              <a:prstGeom prst="rect">
                <a:avLst/>
              </a:prstGeom>
              <a:blipFill rotWithShape="1">
                <a:blip r:embed="rId5"/>
                <a:stretch>
                  <a:fillRect l="-15" t="-3869" r="3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14_1#2332f7b79.blank?pid=310df844d&amp;color=0,0,0&amp;vpa=5&amp;vtp=1&amp;bbb=1&amp;hb=1"/>
              <p:cNvSpPr/>
              <p:nvPr/>
            </p:nvSpPr>
            <p:spPr>
              <a:xfrm>
                <a:off x="722377" y="4463103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将游离的脱氧核苷酸连到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引物的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端（或催化合成子链）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5_AN.14_1#2332f7b79.blank?pid=310df844d&amp;color=0,0,0&amp;vpa=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463103"/>
                <a:ext cx="10749631" cy="856234"/>
              </a:xfrm>
              <a:prstGeom prst="rect">
                <a:avLst/>
              </a:prstGeom>
              <a:blipFill rotWithShape="1">
                <a:blip r:embed="rId6"/>
                <a:stretch>
                  <a:fillRect l="-4" t="-38" r="-159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15_1#2332f7b79?vop=1&amp;pid=310df844d&amp;color=0,0,0&amp;vtp=1&amp;bbb=1&amp;hb=1"/>
              <p:cNvSpPr/>
              <p:nvPr/>
            </p:nvSpPr>
            <p:spPr>
              <a:xfrm>
                <a:off x="722376" y="5345753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技术需要在高温条件下进行，故进行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。该酶用于子链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延伸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，将游离的脱氧核苷酸连到引物的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15_1#2332f7b79?vop=1&amp;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345753"/>
                <a:ext cx="10753344" cy="907034"/>
              </a:xfrm>
              <a:prstGeom prst="rect">
                <a:avLst/>
              </a:prstGeom>
              <a:blipFill rotWithShape="1">
                <a:blip r:embed="rId7"/>
                <a:stretch>
                  <a:fillRect l="-4" t="-36" r="-874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6_1#8bcfa1459?pid=310df844d&amp;color=0,0,0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，需要先根据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设计两种特异性引物序列，利用图中的引物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组合可扩增出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6_1#8bcfa1459?pid=310df84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7_1#8bcfa1459.blank?pid=310df844d&amp;color=0,0,0&amp;vpa=6&amp;vtp=1&amp;bbb=1"/>
              <p:cNvSpPr/>
              <p:nvPr/>
            </p:nvSpPr>
            <p:spPr>
              <a:xfrm>
                <a:off x="7690104" y="1012952"/>
                <a:ext cx="347205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17_1#8bcfa1459.blank?pid=310df844d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104" y="1012952"/>
                <a:ext cx="347205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7" t="-3804" r="4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18_1#8bcfa1459.blank?pid=310df844d&amp;color=0,0,0&amp;vpa=7&amp;vtp=1&amp;bbb=1"/>
          <p:cNvSpPr/>
          <p:nvPr/>
        </p:nvSpPr>
        <p:spPr>
          <a:xfrm>
            <a:off x="5557901" y="1369314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9_1#8bcfa1459?vop=1&amp;pid=310df844d&amp;color=0,0,0&amp;vtp=1&amp;bbb=1&amp;hb=1"/>
              <p:cNvSpPr/>
              <p:nvPr/>
            </p:nvSpPr>
            <p:spPr>
              <a:xfrm>
                <a:off x="722376" y="182245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插入位置两侧的未知序列时，需要先根据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两端已知的碱基序列设计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两种特异性引物序列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扩增时，子链沿引物的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端延伸，故利用图中的引物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①④组合可扩增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19_1#8bcfa1459?vop=1&amp;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1415034"/>
              </a:xfrm>
              <a:prstGeom prst="rect">
                <a:avLst/>
              </a:prstGeom>
              <a:blipFill rotWithShape="1">
                <a:blip r:embed="rId3"/>
                <a:stretch>
                  <a:fillRect l="-4" r="-933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20_1#e91692830?pid=310df844d&amp;color=0,0,0&amp;vtp=1&amp;bbb=1&amp;hb=1"/>
              <p:cNvSpPr/>
              <p:nvPr/>
            </p:nvSpPr>
            <p:spPr>
              <a:xfrm>
                <a:off x="722376" y="324485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（3）若只使用一种引物，通过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则所选择引物由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5个碱基序列为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20_1#e91692830?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44850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21_1#e91692830.blank?pid=310df844d&amp;color=0,0,0&amp;vpa=8&amp;vtp=1&amp;bbb=1"/>
              <p:cNvSpPr/>
              <p:nvPr/>
            </p:nvSpPr>
            <p:spPr>
              <a:xfrm>
                <a:off x="5484685" y="3738816"/>
                <a:ext cx="1972056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𝐂𝐓𝐆𝐓𝐂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5_AN.21_1#e91692830.blank?pid=310df844d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685" y="3738816"/>
                <a:ext cx="1972056" cy="294577"/>
              </a:xfrm>
              <a:prstGeom prst="rect">
                <a:avLst/>
              </a:prstGeom>
              <a:blipFill rotWithShape="1">
                <a:blip r:embed="rId5"/>
                <a:stretch>
                  <a:fillRect l="-10" t="-194" r="29" b="-7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22_1#e91692830?vop=1&amp;pid=310df844d&amp;color=0,0,0&amp;vtp=1&amp;bbb=1&amp;hb=1"/>
              <p:cNvSpPr/>
              <p:nvPr/>
            </p:nvSpPr>
            <p:spPr>
              <a:xfrm>
                <a:off x="722376" y="40894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链相同的单链作为某些检测的探针，则需以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物的序列与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端的序列相同，故引物由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的前5个碱基序列为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22_1#e91692830?vop=1&amp;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89400"/>
                <a:ext cx="10753344" cy="907034"/>
              </a:xfrm>
              <a:prstGeom prst="rect">
                <a:avLst/>
              </a:prstGeom>
              <a:blipFill rotWithShape="1">
                <a:blip r:embed="rId6"/>
                <a:stretch>
                  <a:fillRect l="-4" r="-1051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81dccea6a?pid=310df844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产物测序，经分析得到了图1中的未知序列。下列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单链序列中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（虚线处省略了部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分核苷酸序列）可能正确的是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3_1#81dccea6a?pid=310df84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9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81dccea6a.blank?pid=310df844d&amp;color=0,0,0&amp;vpa=9&amp;vtp=1"/>
          <p:cNvSpPr/>
          <p:nvPr/>
        </p:nvSpPr>
        <p:spPr>
          <a:xfrm>
            <a:off x="4008501" y="13720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81dccea6a.choices?pid=310df844d&amp;color=0,0,0&amp;vtp=1&amp;bbb=1"/>
              <p:cNvSpPr/>
              <p:nvPr/>
            </p:nvSpPr>
            <p:spPr>
              <a:xfrm>
                <a:off x="722376" y="182467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GTCGACCAC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ATGTCGA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AATTCCATG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CTGAATT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GCAATGCGT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TCGGGAA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TTGATACGC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CGAGTAC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3_2#81dccea6a.choices?pid=310df844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847725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5_1#81dccea6a?vop=1&amp;pid=310df844d&amp;color=0,0,0&amp;vtp=1&amp;bbb=1&amp;hb=1"/>
              <p:cNvSpPr/>
              <p:nvPr/>
            </p:nvSpPr>
            <p:spPr>
              <a:xfrm>
                <a:off x="722376" y="2678752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Ⅰ的识别序列为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，则扩增的未知序列中应该含有相关序列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C_5_AS.25_1#81dccea6a?vop=1&amp;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78752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26_1#baadf9969?pid=310df844d&amp;color=0,0,0&amp;vtp=1&amp;bbb=1&amp;hb=1"/>
              <p:cNvSpPr/>
              <p:nvPr/>
            </p:nvSpPr>
            <p:spPr>
              <a:xfrm>
                <a:off x="722376" y="3588707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，扩增产物可用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进行鉴定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5_BD.26_1#baadf9969?pid=310df8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88707"/>
                <a:ext cx="10753344" cy="856234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r="-573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27_1#baadf9969.blank?pid=310df844d&amp;color=0,0,0&amp;vpa=10&amp;vtp=1&amp;bbb=1"/>
          <p:cNvSpPr/>
          <p:nvPr/>
        </p:nvSpPr>
        <p:spPr>
          <a:xfrm>
            <a:off x="8883904" y="3550607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琼脂糖凝胶电泳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28_1#baadf9969?vop=1&amp;pid=310df844d&amp;color=0,0,0&amp;vtp=1&amp;bbb=1"/>
              <p:cNvSpPr/>
              <p:nvPr/>
            </p:nvSpPr>
            <p:spPr>
              <a:xfrm>
                <a:off x="722376" y="4455482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扩增产物一般通过琼脂糖凝胶电泳技术进行鉴定。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5_AS.28_1#baadf9969?vop=1&amp;pid=310df844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55482"/>
                <a:ext cx="10753344" cy="434785"/>
              </a:xfrm>
              <a:prstGeom prst="rect">
                <a:avLst/>
              </a:prstGeom>
              <a:blipFill rotWithShape="1">
                <a:blip r:embed="rId5"/>
                <a:stretch>
                  <a:fillRect l="-4" t="-74" b="-13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9_1#8e4f80f73?iti=3&amp;htil=5&amp;pid=8b8d5cc20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5847" y="1054296"/>
            <a:ext cx="4663440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29_2#8e4f80f73?iti=3&amp;htil=5&amp;pid=8b8d5cc20&amp;color=0,0,0&amp;vtp=1&amp;bbb=1"/>
          <p:cNvSpPr/>
          <p:nvPr/>
        </p:nvSpPr>
        <p:spPr>
          <a:xfrm>
            <a:off x="8867380" y="404222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4" name="QO_4_BD.29_3#8e4f80f73?htil=5&amp;pid=8b8d5cc20&amp;color=0,0,0&amp;vtp=1&amp;bt=1&amp;bbb=1&amp;hb=1"/>
          <p:cNvSpPr/>
          <p:nvPr/>
        </p:nvSpPr>
        <p:spPr>
          <a:xfrm>
            <a:off x="722376" y="972000"/>
            <a:ext cx="59527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[湖南师大附中2025高二期中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为了将某纳米抗体和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绿色荧光蛋白基因融合表达，科研人员运用重组酶技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术构建质粒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，如图1所示。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30_1#b8ba8f8c9?htil=5&amp;pid=8e4f80f73&amp;color=0,0,0&amp;vtp=1&amp;bbb=1&amp;hb=1"/>
              <p:cNvSpPr/>
              <p:nvPr/>
            </p:nvSpPr>
            <p:spPr>
              <a:xfrm>
                <a:off x="722376" y="2291403"/>
                <a:ext cx="59527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，配制的两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个反应体系中不同的有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5_BD.30_1#b8ba8f8c9?htil=5&amp;pid=8e4f80f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59527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6" t="-38" r="-1696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31_1#b8ba8f8c9.blank?pid=8e4f80f73&amp;color=0,0,0&amp;vpa=11&amp;vtp=1&amp;bbb=1"/>
          <p:cNvSpPr/>
          <p:nvPr/>
        </p:nvSpPr>
        <p:spPr>
          <a:xfrm>
            <a:off x="3271901" y="26914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模板、引物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2_1#b8ba8f8c9?htil=5&amp;vop=1&amp;pid=8e4f80f73&amp;color=0,0,0&amp;vtp=1&amp;bbb=1&amp;hb=1"/>
              <p:cNvSpPr/>
              <p:nvPr/>
            </p:nvSpPr>
            <p:spPr>
              <a:xfrm>
                <a:off x="722376" y="3135953"/>
                <a:ext cx="59527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反应所需的基本条件：引物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、耐高温的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聚合酶、4种脱氧核苷酸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、模板和缓冲液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）等。分别进行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与片段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时，配制的两个反应体系中不同的有模板和引物。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2_1#b8ba8f8c9?htil=5&amp;vop=1&amp;pid=8e4f80f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5953"/>
                <a:ext cx="5952744" cy="1783334"/>
              </a:xfrm>
              <a:prstGeom prst="rect">
                <a:avLst/>
              </a:prstGeom>
              <a:blipFill rotWithShape="1">
                <a:blip r:embed="rId3"/>
                <a:stretch>
                  <a:fillRect l="-6" t="-18" r="-469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3_1#70fd91b2b?pid=8e4f80f73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（2）有关基因序列如图2所示，引物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应分别选用下列选项中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3_1#70fd91b2b?pid=8e4f80f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4_1#70fd91b2b.blank?pid=8e4f80f73&amp;color=0,0,0&amp;vpa=12&amp;vtp=1&amp;bbb=1"/>
          <p:cNvSpPr/>
          <p:nvPr/>
        </p:nvSpPr>
        <p:spPr>
          <a:xfrm>
            <a:off x="9051671" y="931165"/>
            <a:ext cx="8112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C、D</a:t>
            </a:r>
            <a:endParaRPr lang="en-US" altLang="zh-CN" sz="2000" dirty="0"/>
          </a:p>
        </p:txBody>
      </p:sp>
      <p:pic>
        <p:nvPicPr>
          <p:cNvPr id="4" name="QB_5_BD.33_2#70fd91b2b?iti=4&amp;htil=6&amp;pid=8e4f80f7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7626" y="1511300"/>
            <a:ext cx="483717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33_3#70fd91b2b?iti=4&amp;htil=6&amp;pid=8e4f80f73&amp;color=0,0,0&amp;vtp=1&amp;bbb=1"/>
          <p:cNvSpPr/>
          <p:nvPr/>
        </p:nvSpPr>
        <p:spPr>
          <a:xfrm>
            <a:off x="7696026" y="261670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33_4#70fd91b2b?htil=6&amp;pid=8e4f80f73&amp;color=0,0,0&amp;vtp=1&amp;bbb=1"/>
              <p:cNvSpPr/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ATGGTG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CAACCA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TGGTTG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CACCAT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CTCGTC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5_BD.33_4#70fd91b2b?htil=6&amp;pid=8e4f80f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blipFill rotWithShape="1">
                <a:blip r:embed="rId3"/>
                <a:stretch>
                  <a:fillRect l="-7" r="9" b="-2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35_1#70fd91b2b?vop=1&amp;pid=8e4f80f73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由图1可知，引物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C项中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应选用C。D项中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基因左侧部分序列进行碱基互补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配对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CTCGTC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基因右侧部分序列进行碱基互补配对，因此引物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应选用D。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35_1#70fd91b2b?vop=1&amp;pid=8e4f80f7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590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6_1#5b872eac3?pid=8e4f80f73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产物片段与线性质粒载体混合后，在重组酶作用下可形成环化质粒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，直接用于转化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。与传统构建重组载体的方法相比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，这一操作不需要使用的酶主要有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6_1#5b872eac3?pid=8e4f80f7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108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7_1#5b872eac3.blank?pid=8e4f80f73&amp;color=0,0,0&amp;vpa=13&amp;vtp=1&amp;bbb=1"/>
              <p:cNvSpPr/>
              <p:nvPr/>
            </p:nvSpPr>
            <p:spPr>
              <a:xfrm>
                <a:off x="8847201" y="1453837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限制酶、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37_1#5b872eac3.blank?pid=8e4f80f73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7201" y="1453837"/>
                <a:ext cx="249396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15" t="-3869" r="3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8_1#5b872eac3?vop=1&amp;pid=8e4f80f73&amp;color=0,0,0&amp;vtp=1&amp;bbb=1&amp;hb=1"/>
              <p:cNvSpPr/>
              <p:nvPr/>
            </p:nvSpPr>
            <p:spPr>
              <a:xfrm>
                <a:off x="722376" y="192259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传统构建重组载体需要使用限制酶切割载体、目的基因，使其具有相同的黏性末端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连接酶将目的基因和载体连接成重组载体。将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，在重组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酶的作用下可形成环化质粒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，不需要使用限制酶和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8_1#5b872eac3?vop=1&amp;pid=8e4f80f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4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9_1#bea598790?pid=8e4f80f7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（4）为了验证平板上菌落中的质粒是否符合设计，用不同菌落的质粒为模板，用引物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扩增，质粒P1~P4的扩增产物电泳结果如图3。根据图中结果判断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，可以舍弃的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9_1#bea598790?pid=8e4f80f7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9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0_1#bea598790.blank?pid=8e4f80f73&amp;color=0,0,0&amp;vpa=14&amp;vtp=1&amp;bbb=1"/>
          <p:cNvSpPr/>
          <p:nvPr/>
        </p:nvSpPr>
        <p:spPr>
          <a:xfrm>
            <a:off x="1493901" y="1829250"/>
            <a:ext cx="10858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P3、P4</a:t>
            </a:r>
            <a:endParaRPr lang="en-US" altLang="zh-CN" sz="2000" dirty="0"/>
          </a:p>
        </p:txBody>
      </p:sp>
      <p:pic>
        <p:nvPicPr>
          <p:cNvPr id="4" name="QB_5_BD.39_2#bea598790?iti=5&amp;pid=8e4f80f7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9129" y="2408878"/>
            <a:ext cx="1790695" cy="185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39_3#bea598790?iti=5&amp;pid=8e4f80f73&amp;color=0,0,0&amp;vtp=1&amp;bbb=1"/>
          <p:cNvSpPr/>
          <p:nvPr/>
        </p:nvSpPr>
        <p:spPr>
          <a:xfrm>
            <a:off x="5864289" y="439198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41_1#bea598790?vop=1&amp;pid=8e4f80f73&amp;color=0,0,0&amp;vtp=1&amp;bbb=1&amp;hb=1"/>
              <p:cNvSpPr/>
              <p:nvPr/>
            </p:nvSpPr>
            <p:spPr>
              <a:xfrm>
                <a:off x="722376" y="480549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，二者之和为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扩增，扩增产物的大小应接近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，根据图3中结果判断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舍弃的质粒有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P3、P4。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41_1#bea598790?vop=1&amp;pid=8e4f80f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05498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r="-242" b="-33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2_1#d720b25e7?pid=8e4f80f73&amp;color=0,0,0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2_1#d720b25e7?pid=8e4f80f7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3_1#d720b25e7.blank?pid=8e4f80f73&amp;color=0,0,0&amp;vpa=15&amp;vtp=1&amp;bbb=1&amp;hb=1"/>
              <p:cNvSpPr/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电泳只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能检测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的大小（或长度），不能检测具体的序列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43_1#d720b25e7.blank?pid=8e4f80f73&amp;color=0,0,0&amp;vpa=1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r="-348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4_1#d720b25e7?vop=1&amp;pid=8e4f80f73&amp;color=0,0,0&amp;vtp=1&amp;bbb=1&amp;hb=1"/>
              <p:cNvSpPr/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电泳技术仅能用于分析待检测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分子的大小，无法确定待检测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分子的碱基序列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4_1#d720b25e7?vop=1&amp;pid=8e4f80f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b8d5cc20.fixed?pid=cc438274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3#8b8d5cc20.fixed?pid=cc4382745&amp;color=255,255,255&amp;vtp=1&amp;bbb=1"/>
              <p:cNvSpPr/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专题4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FFFFFF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技术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3#8b8d5cc20.fixed?pid=cc4382745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blipFill rotWithShape="1">
                <a:blip r:embed="rId1"/>
                <a:stretch>
                  <a:fillRect t="-66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_3#8b8d5cc20.fixed?pid=cc4382745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b8d5cc20.fixed?pid=cc438274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d6903180?pid=8b8d5cc20&amp;color=0,0,0&amp;vtp=1&amp;bt=1&amp;bbb=1&amp;hb=1"/>
              <p:cNvSpPr/>
              <p:nvPr/>
            </p:nvSpPr>
            <p:spPr>
              <a:xfrm>
                <a:off x="722376" y="972000"/>
                <a:ext cx="10753344" cy="20941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疟疾是一种严重危害人类健康的红细胞寄生虫病，可用氯喹治疗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原虫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基因编码的蛋白在第76位发生了赖氨酸到苏氨酸的改变，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从而获得了对氯喹的抗性。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研究人员设计了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四种备选引物用于扩增目的基因片段，如图1所示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。为选出正确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和有效的引物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，以疟原虫基因组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为模板进行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，产物的电泳结果如图2所示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。下列叙述错误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5d6903180?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94103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1175" b="-1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d6903180.bracket?pid=8b8d5cc20&amp;color=0,0,0&amp;vpa=1&amp;vtp=1"/>
          <p:cNvSpPr/>
          <p:nvPr/>
        </p:nvSpPr>
        <p:spPr>
          <a:xfrm>
            <a:off x="1430401" y="2688532"/>
            <a:ext cx="355600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1_3#5d6903180?iti=1&amp;htil=1&amp;pid=8b8d5cc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3120" y="3173671"/>
            <a:ext cx="2606040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5d6903180?iti=2&amp;htil=1&amp;pid=8b8d5cc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6448" y="3164527"/>
            <a:ext cx="1261872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_5#5d6903180?iti=1&amp;htil=1&amp;pid=8b8d5cc20&amp;color=0,0,0&amp;vtp=1&amp;bbb=1"/>
          <p:cNvSpPr/>
          <p:nvPr/>
        </p:nvSpPr>
        <p:spPr>
          <a:xfrm>
            <a:off x="3175953" y="4233359"/>
            <a:ext cx="460375" cy="381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1_6#5d6903180?iti=2&amp;htil=1&amp;pid=8b8d5cc20&amp;color=0,0,0&amp;vtp=1&amp;bbb=1"/>
          <p:cNvSpPr/>
          <p:nvPr/>
        </p:nvSpPr>
        <p:spPr>
          <a:xfrm>
            <a:off x="8557196" y="4233359"/>
            <a:ext cx="460375" cy="381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_7#5d6903180.choices?pid=8b8d5cc20&amp;color=0,0,0&amp;vtp=1&amp;bbb=1"/>
              <p:cNvSpPr/>
              <p:nvPr/>
            </p:nvSpPr>
            <p:spPr>
              <a:xfrm>
                <a:off x="722376" y="4625027"/>
                <a:ext cx="10753344" cy="1675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反应体系中需加入一定量的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，以激活耐高温的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.由图2电泳结果可知，能用于特异性扩增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基因扩增了4次，则共消耗引物30个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1_7#5d6903180.choices?pid=8b8d5cc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27"/>
                <a:ext cx="10753344" cy="1675384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-2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5d6903180?vop=1&amp;pid=8b8d5cc20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3_2#5d6903180?vop=1&amp;pid=8b8d5cc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664" y="1513528"/>
            <a:ext cx="6135624" cy="463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5d6903180?vop=1&amp;pid=8b8d5cc20&amp;color=0,0,0&amp;vtp=1&amp;bt=1&amp;bbb=1&amp;hb=1"/>
              <p:cNvSpPr/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引物需根据目的基因的碱基序列进行设计，本研究中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基因为目的基因，故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反应体系中需要加入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聚合酶，B正确；由题图解读可知，能用于特异性扩增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分子，由于每个新合成的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子链都需要引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，所以实际上消耗的引物数为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时，共消耗引物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_1#5d6903180?vop=1&amp;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333" b="-1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_1#9b42ab045?htil=2&amp;pid=8b8d5cc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6349" y="1054295"/>
            <a:ext cx="2916936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_2#9b42ab045?htil=2&amp;pid=8b8d5cc20&amp;color=0,0,0&amp;vtp=1&amp;bt=1&amp;bbb=1&amp;hb=1"/>
              <p:cNvSpPr/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[山东临沂多校2025高二联考]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片段的部分示意图，图中引物为单链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，它是子链合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成延伸的基础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下列有关描述错误的是(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5_2#9b42ab045?htil=2&amp;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35" r="-776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6_1#9b42ab045.bracket?pid=8b8d5cc20&amp;color=0,0,0&amp;vpa=2&amp;vtp=1&amp;bbb=1"/>
          <p:cNvSpPr/>
          <p:nvPr/>
        </p:nvSpPr>
        <p:spPr>
          <a:xfrm>
            <a:off x="5278501" y="18673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_3#9b42ab045.choices?htil=2&amp;pid=8b8d5cc20&amp;color=0,0,0&amp;vtp=1&amp;bbb=1&amp;hb=1"/>
              <p:cNvSpPr/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技术扩增目的基因时不需要解旋酶，而需要耐高温的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.引物是子链合成延伸的基础，子链沿着模板链的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.在第三轮循环产物中两条脱氧核苷酸链等长的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.理论上推测，第四轮循环产物中含有引物A的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5_3#9b42ab045.choices?htil=2&amp;pid=8b8d5cc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9b42ab045?vop=1&amp;pid=8b8d5cc20&amp;color=0,0,0&amp;vtp=1&amp;bt=1&amp;bbb=1&amp;hb=1"/>
              <p:cNvSpPr/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的解聚是通过高温完成的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子链延伸过程需要耐高温的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聚合酶，A正确。引物是子链合成延伸的基础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聚合酶从引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端开始延伸子链，也可以说子链沿着模板链的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方向延伸，B正确。1个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分子在第三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轮循环后即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复制3次，共形成8个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分子只有2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，C错误。1个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次，共形成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，其中2个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含有母链和子链（含有引物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只有子链（含有引物A和引物B）。理论上推测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，第四轮循环产物共有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分子，其中含有引物A的有15个，占比为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_1#9b42ab045?vop=1&amp;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813" b="-1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8_1#129c7acb3?htil=3&amp;pid=8b8d5cc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9547" y="1054296"/>
            <a:ext cx="4040851" cy="464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8_2#129c7acb3?htil=3&amp;pid=8b8d5cc20&amp;color=0,0,0&amp;vtp=1&amp;bt=1&amp;bbb=1&amp;hb=1"/>
              <p:cNvSpPr/>
              <p:nvPr/>
            </p:nvSpPr>
            <p:spPr>
              <a:xfrm>
                <a:off x="722376" y="972000"/>
                <a:ext cx="650138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[江苏常州2025开学考]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技术是一项新的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技术能将两个不同的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连接成为一个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分子。某科研小组从猪源大肠杆菌中扩增得到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两个基因片段，利用重组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技术构建了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，制备过程如图1所示。图2是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扩增后的电泳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8_2#129c7acb3?htil=3&amp;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501384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9_1#129c7acb3.bracket?pid=8b8d5cc20&amp;color=0,0,0&amp;vpa=3&amp;vtp=1"/>
          <p:cNvSpPr/>
          <p:nvPr/>
        </p:nvSpPr>
        <p:spPr>
          <a:xfrm>
            <a:off x="3716401" y="3245808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129c7acb3.choices?htil=3&amp;pid=8b8d5cc20&amp;color=0,0,0&amp;vtp=1&amp;bbb=1&amp;hb=1"/>
              <p:cNvSpPr/>
              <p:nvPr/>
            </p:nvSpPr>
            <p:spPr>
              <a:xfrm>
                <a:off x="722376" y="3621727"/>
                <a:ext cx="6501384" cy="26755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基因能够融合的关键之一是引物P2、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P3的部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分区域能进行碱基互补配对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扩增时，完整的引物P2、P3应位于子链的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端才能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保证扩增顺利进行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.图1中②过程的反应体系中不用额外加入引物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融合基因最可能是图2中的条带3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129c7acb3.choices?htil=3&amp;pid=8b8d5cc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21727"/>
                <a:ext cx="6501384" cy="2675509"/>
              </a:xfrm>
              <a:prstGeom prst="rect">
                <a:avLst/>
              </a:prstGeom>
              <a:blipFill rotWithShape="1">
                <a:blip r:embed="rId3"/>
                <a:stretch>
                  <a:fillRect l="-6" t="-12" b="-1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129c7acb3?vop=1&amp;pid=8b8d5cc20&amp;color=0,0,0&amp;vtp=1&amp;bt=1&amp;bbb=1&amp;hb=1"/>
              <p:cNvSpPr/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基因能够融合的关键是P2和P3两种引物的部分区域能发生碱基互补配对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将两个基因融合在一起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的合成方向是从子链的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端延伸的，因此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完整的引物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端才能保证扩增顺利进行，B错误；②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过程不需要加入引物，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两条母链碱基互补配对的区域可以作为子链合成的引物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聚合酶提供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的迁移速率主要受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片段长度影响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片段越长，其迁移速率越慢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基因长度约是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基因长度之和，故最可能是图2中的条带3，D正确。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129c7acb3?vop=1&amp;pid=8b8d5cc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041" b="-19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4461</Words>
  <Application>WPS 演示</Application>
  <PresentationFormat>宽屏</PresentationFormat>
  <Paragraphs>190</Paragraphs>
  <Slides>18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Cambria Math</vt:lpstr>
      <vt:lpstr>Cambria Math</vt:lpstr>
      <vt:lpstr>Cambria Math</vt:lpstr>
      <vt:lpstr>黑体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2025-10-22T08:44:00Z</dcterms:created>
  <dcterms:modified xsi:type="dcterms:W3CDTF">2025-10-31T10:25:44Z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D655447924D0442696B72C0810F2E340_12</vt:lpwstr>
  </property>
  <property fmtid="{D5CDD505-2E9C-101B-9397-08002B2CF9AE}" pid="3" name="KSOProductBuildVer">
    <vt:lpwstr>2052-12.1.0.23125</vt:lpwstr>
  </property>
</Properties>
</file>